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embeddedFontLst>
    <p:embeddedFont>
      <p:font typeface="Caveat" panose="020B0604020202020204" charset="0"/>
      <p:regular r:id="rId17"/>
      <p:bold r:id="rId18"/>
    </p:embeddedFont>
    <p:embeddedFont>
      <p:font typeface="Georgia" panose="020405020504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63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1ea59a6c2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1ea59a6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i="1" u="sng">
                <a:solidFill>
                  <a:schemeClr val="dk1"/>
                </a:solidFill>
              </a:rPr>
              <a:t>Introduction</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Today we celebrate National Vocations Awareness Week, and reflect on what we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are called to in life.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Hey, [name of Reader 2]!</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What is it?</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I’m calling you.</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Well, that’s obvious. What are you calling me for?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I know you’re willing to give anything a try. Can you help me plant these seeds?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Sure, no worries.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And then there’s something bigger.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What do you mean?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Well, these seeds start off small, but they grow into a big plant. I can see you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r>
              <a:rPr lang="en">
                <a:solidFill>
                  <a:schemeClr val="dk1"/>
                </a:solidFill>
              </a:rPr>
              <a:t>growing, and sharing your gifts with the world too. This could be a vocation, which is about your whole life.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That sounds pretty big. But I want to make a difference, I just don’t know where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to start.</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1: 	Start small. Here are the seeds to plant. If you want a life of meaning and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r>
              <a:rPr lang="en">
                <a:solidFill>
                  <a:schemeClr val="dk1"/>
                </a:solidFill>
              </a:rPr>
              <a:t>happiness, start here. Jesus wants the best for you, and he wants you to be free. He doesn’t impose, but always proposes.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2:	OK, let’s start with the seeds.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This year our theme is ‘Called to sow seeds of hope and to build peace’. A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r>
              <a:rPr lang="en">
                <a:solidFill>
                  <a:schemeClr val="dk1"/>
                </a:solidFill>
              </a:rPr>
              <a:t>vocation is a calling, and we are all called by God to life and love. There are different ways to live this out over your whole life. For example, Pope Francis wants us to be grateful for mothers and fathers, advocates of justice and service, consecrated men and women, and priests. There are also other vocation pathways such as educators, singles and deacons. Each of us can find our own pathway and contribute to the bigger picture, fulfilling our lives and making the world a better place, full of hope and peace.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50545"/>
              </a:lnSpc>
              <a:spcBef>
                <a:spcPts val="1200"/>
              </a:spcBef>
              <a:spcAft>
                <a:spcPts val="0"/>
              </a:spcAft>
              <a:buClr>
                <a:schemeClr val="dk1"/>
              </a:buClr>
              <a:buSzPts val="1100"/>
              <a:buFont typeface="Arial"/>
              <a:buNone/>
            </a:pPr>
            <a:r>
              <a:rPr lang="en">
                <a:solidFill>
                  <a:schemeClr val="dk1"/>
                </a:solidFill>
              </a:rPr>
              <a:t>Image: weerapatkiatdumrong</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1ea59a6c2_0_32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1ea59a6c2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lnSpc>
                <a:spcPct val="137916"/>
              </a:lnSpc>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1ea59a6c2_0_32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1ea59a6c2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r>
              <a:rPr lang="en">
                <a:solidFill>
                  <a:schemeClr val="dk1"/>
                </a:solidFill>
              </a:rPr>
              <a:t>Leader: 	May the God who calls bless us, + Father, Son, and Holy Spirit.</a:t>
            </a:r>
            <a:endParaRPr>
              <a:solidFill>
                <a:schemeClr val="dk1"/>
              </a:solidFill>
            </a:endParaRPr>
          </a:p>
          <a:p>
            <a:pPr marL="0" lvl="0" indent="0" algn="l" rtl="0">
              <a:lnSpc>
                <a:spcPct val="137916"/>
              </a:lnSpc>
              <a:spcBef>
                <a:spcPts val="0"/>
              </a:spcBef>
              <a:spcAft>
                <a:spcPts val="0"/>
              </a:spcAft>
              <a:buNone/>
            </a:pPr>
            <a:r>
              <a:rPr lang="en">
                <a:solidFill>
                  <a:schemeClr val="dk1"/>
                </a:solidFill>
              </a:rPr>
              <a:t>All: 		Amen.</a:t>
            </a:r>
            <a:endParaRPr>
              <a:solidFill>
                <a:schemeClr val="dk1"/>
              </a:solidFill>
            </a:endParaRPr>
          </a:p>
          <a:p>
            <a:pPr marL="0" lvl="0" indent="0" algn="l" rtl="0">
              <a:lnSpc>
                <a:spcPct val="137916"/>
              </a:lnSpc>
              <a:spcBef>
                <a:spcPts val="0"/>
              </a:spcBef>
              <a:spcAft>
                <a:spcPts val="0"/>
              </a:spcAft>
              <a:buNone/>
            </a:pPr>
            <a:r>
              <a:rPr lang="en">
                <a:solidFill>
                  <a:schemeClr val="dk1"/>
                </a:solidFill>
              </a:rPr>
              <a:t>Leader: 	Let us go forth to sow seeds of hope and peace in the world!</a:t>
            </a:r>
            <a:endParaRPr>
              <a:solidFill>
                <a:schemeClr val="dk1"/>
              </a:solidFill>
            </a:endParaRPr>
          </a:p>
          <a:p>
            <a:pPr marL="0" lvl="0" indent="0" algn="l" rtl="0">
              <a:lnSpc>
                <a:spcPct val="137916"/>
              </a:lnSpc>
              <a:spcBef>
                <a:spcPts val="0"/>
              </a:spcBef>
              <a:spcAft>
                <a:spcPts val="0"/>
              </a:spcAft>
              <a:buNone/>
            </a:pPr>
            <a:r>
              <a:rPr lang="en">
                <a:solidFill>
                  <a:schemeClr val="dk1"/>
                </a:solidFill>
              </a:rPr>
              <a:t>All: 		Thanks be to God!</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1ea59a6c2_0_37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1ea59a6c2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545"/>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d1ea59a6c2_0_5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d1ea59a6c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Call to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Let us begin: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 In the name of the Father, and of the Son, and of the Holy Spirit.</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Amen.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Opening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Let us pray … (pause)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God of invitation,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you call us each by name.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Guide us forward into new paths of life.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Through Christ our Lord,</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Amen.</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Pexels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d1ea59a6c2_0_10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d1ea59a6c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Now let us listen to two stories of people called by God, Samuel the Prophet and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Mary Magdalene.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Scripture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3: 	A reading from the First Book of Samuel [1 Sam 3:3-4,10-11].</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Samuel was lying down in the temple of the Lord, where the ark of God was.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Then the Lord called, ‘Samuel! Samuel!’ and he said, ‘Here I am! Speak, for your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servant is listening.’ Then the Lord said to Samuel, ‘See, I am about to do something in Israel.”</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WorldChallenge.org</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d1ea59a6c2_0_1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d1ea59a6c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4:</a:t>
            </a:r>
            <a:r>
              <a:rPr lang="en" sz="1200">
                <a:solidFill>
                  <a:schemeClr val="dk1"/>
                </a:solidFill>
                <a:latin typeface="Liberation Serif"/>
                <a:ea typeface="Liberation Serif"/>
                <a:cs typeface="Liberation Serif"/>
                <a:sym typeface="Liberation Serif"/>
              </a:rPr>
              <a:t> 	</a:t>
            </a:r>
            <a:r>
              <a:rPr lang="en">
                <a:solidFill>
                  <a:schemeClr val="dk1"/>
                </a:solidFill>
              </a:rPr>
              <a:t>A reading from the Gospel of John [John 20:11,14,16-18].</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		Mary stood weeping outside the tomb. She turned round and saw Jesus standing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r>
              <a:rPr lang="en">
                <a:solidFill>
                  <a:schemeClr val="dk1"/>
                </a:solidFill>
              </a:rPr>
              <a:t>there, but she did not know that it was Jesus. Jesus said to her, ‘Mary!’ She turned and said to him in Hebrew, ‘Rabbouni!’ (which means Teacher). Jesus said to her, ‘Do not hold on to me, because I have not yet ascended to the Father. But go to my brothers and say to them, “I am ascending to my Father and your Father, to my God and your God.”’ Mary Magdalene went and announced to the disciples, ‘I have seen the Lord’.</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sz="1200">
                <a:solidFill>
                  <a:schemeClr val="dk1"/>
                </a:solidFill>
              </a:rPr>
              <a:t>… </a:t>
            </a:r>
            <a:r>
              <a:rPr lang="en">
                <a:solidFill>
                  <a:schemeClr val="dk1"/>
                </a:solidFill>
              </a:rPr>
              <a:t>(pause) …</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dongcatminh.org</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d1ea59a6c2_0_20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d1ea59a6c2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	God calls each of us by name to sow seeds of hope and peace, right now and in </a:t>
            </a:r>
            <a:endParaRPr>
              <a:solidFill>
                <a:schemeClr val="dk1"/>
              </a:solidFill>
            </a:endParaRPr>
          </a:p>
          <a:p>
            <a:pPr marL="914400" lvl="0" indent="0" algn="l" rtl="0">
              <a:lnSpc>
                <a:spcPct val="137916"/>
              </a:lnSpc>
              <a:spcBef>
                <a:spcPts val="0"/>
              </a:spcBef>
              <a:spcAft>
                <a:spcPts val="0"/>
              </a:spcAft>
              <a:buClr>
                <a:schemeClr val="dk1"/>
              </a:buClr>
              <a:buSzPts val="1100"/>
              <a:buFont typeface="Arial"/>
              <a:buNone/>
            </a:pPr>
            <a:r>
              <a:rPr lang="en">
                <a:solidFill>
                  <a:schemeClr val="dk1"/>
                </a:solidFill>
              </a:rPr>
              <a:t>our future callings. We might hear that call through other people, through a deep inner feeling, through prayer, through the news or the world around us. As we listen to this song, let us reflect on the questions on the screen:</a:t>
            </a:r>
            <a:endParaRPr>
              <a:solidFill>
                <a:schemeClr val="dk1"/>
              </a:solidFill>
            </a:endParaRPr>
          </a:p>
          <a:p>
            <a:pPr marL="1371600" lvl="0" indent="-298450" algn="l" rtl="0">
              <a:lnSpc>
                <a:spcPct val="137916"/>
              </a:lnSpc>
              <a:spcBef>
                <a:spcPts val="0"/>
              </a:spcBef>
              <a:spcAft>
                <a:spcPts val="0"/>
              </a:spcAft>
              <a:buClr>
                <a:schemeClr val="dk1"/>
              </a:buClr>
              <a:buSzPts val="1100"/>
              <a:buChar char="●"/>
            </a:pPr>
            <a:r>
              <a:rPr lang="en">
                <a:solidFill>
                  <a:schemeClr val="dk1"/>
                </a:solidFill>
              </a:rPr>
              <a:t>How am I called?</a:t>
            </a:r>
            <a:endParaRPr>
              <a:solidFill>
                <a:schemeClr val="dk1"/>
              </a:solidFill>
            </a:endParaRPr>
          </a:p>
          <a:p>
            <a:pPr marL="1828800" lvl="1" indent="-298450" algn="l" rtl="0">
              <a:lnSpc>
                <a:spcPct val="137916"/>
              </a:lnSpc>
              <a:spcBef>
                <a:spcPts val="0"/>
              </a:spcBef>
              <a:spcAft>
                <a:spcPts val="0"/>
              </a:spcAft>
              <a:buClr>
                <a:schemeClr val="dk1"/>
              </a:buClr>
              <a:buSzPts val="1100"/>
              <a:buChar char="○"/>
            </a:pPr>
            <a:r>
              <a:rPr lang="en">
                <a:solidFill>
                  <a:schemeClr val="dk1"/>
                </a:solidFill>
              </a:rPr>
              <a:t>Small things?</a:t>
            </a:r>
            <a:endParaRPr>
              <a:solidFill>
                <a:schemeClr val="dk1"/>
              </a:solidFill>
            </a:endParaRPr>
          </a:p>
          <a:p>
            <a:pPr marL="1828800" lvl="1" indent="-298450" algn="l" rtl="0">
              <a:lnSpc>
                <a:spcPct val="137916"/>
              </a:lnSpc>
              <a:spcBef>
                <a:spcPts val="0"/>
              </a:spcBef>
              <a:spcAft>
                <a:spcPts val="0"/>
              </a:spcAft>
              <a:buClr>
                <a:schemeClr val="dk1"/>
              </a:buClr>
              <a:buSzPts val="1100"/>
              <a:buChar char="○"/>
            </a:pPr>
            <a:r>
              <a:rPr lang="en">
                <a:solidFill>
                  <a:schemeClr val="dk1"/>
                </a:solidFill>
              </a:rPr>
              <a:t>Big pathways?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d1ea59a6c2_0_2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d1ea59a6c2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God leads us to freedom as we are called to build the Kingdom of peace, hope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and joy. Let us offer our prayers with confidence in God’s love.</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5:	For all who have given their lives to God’s call.</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May they have strength and spirit to keep going and growing.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6:	For those who have dedicated their lives to families and children.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May their households be built on love, giving and gratitude.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7:	For those called by the Church as priests, deacons and consecrated people.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May they keep nurturing seeds of faith and hope.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8:	For those who have committed to causes of justice, service and peace.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May they believe in the future and continue to be inspired.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Reader 9:	For all of us, who search for purpose and happiness.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May we hear God calling us by name and have the courage to respond.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Lord, hear us.</a:t>
            </a:r>
            <a:endParaRPr>
              <a:solidFill>
                <a:schemeClr val="dk1"/>
              </a:solidFill>
            </a:endParaRPr>
          </a:p>
          <a:p>
            <a:pPr marL="0" lvl="0" indent="0" algn="l" rtl="0">
              <a:lnSpc>
                <a:spcPct val="137916"/>
              </a:lnSpc>
              <a:spcBef>
                <a:spcPts val="0"/>
              </a:spcBef>
              <a:spcAft>
                <a:spcPts val="0"/>
              </a:spcAft>
              <a:buNone/>
            </a:pPr>
            <a:r>
              <a:rPr lang="en">
                <a:solidFill>
                  <a:schemeClr val="dk1"/>
                </a:solidFill>
              </a:rPr>
              <a:t>All:		Lord, hear our prayer.</a:t>
            </a:r>
            <a:endParaRPr>
              <a:solidFill>
                <a:schemeClr val="dk1"/>
              </a:solidFill>
            </a:endParaRPr>
          </a:p>
          <a:p>
            <a:pPr marL="0" lvl="0" indent="0" algn="l" rtl="0">
              <a:lnSpc>
                <a:spcPct val="137916"/>
              </a:lnSpc>
              <a:spcBef>
                <a:spcPts val="0"/>
              </a:spcBef>
              <a:spcAft>
                <a:spcPts val="0"/>
              </a:spcAft>
              <a:buNone/>
            </a:pPr>
            <a:endParaRPr>
              <a:solidFill>
                <a:schemeClr val="dk1"/>
              </a:solidFill>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Image: US Conference of Catholic Bishops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d1ea59a6c2_0_26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d1ea59a6c2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latin typeface="Liberation Serif"/>
                <a:ea typeface="Liberation Serif"/>
                <a:cs typeface="Liberation Serif"/>
                <a:sym typeface="Liberation Serif"/>
              </a:rPr>
              <a:t>Let us bring all our prayers to our loving God, in the words of Jesus: </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Our Father...</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1ea59a6c2_0_2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1ea59a6c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1ea59a6c2_0_27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1ea59a6c2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7916"/>
              </a:lnSpc>
              <a:spcBef>
                <a:spcPts val="0"/>
              </a:spcBef>
              <a:spcAft>
                <a:spcPts val="0"/>
              </a:spcAft>
              <a:buClr>
                <a:schemeClr val="dk1"/>
              </a:buClr>
              <a:buSzPts val="1100"/>
              <a:buFont typeface="Arial"/>
              <a:buNone/>
            </a:pPr>
            <a:r>
              <a:rPr lang="en">
                <a:solidFill>
                  <a:schemeClr val="dk1"/>
                </a:solidFill>
              </a:rPr>
              <a:t>Leader:</a:t>
            </a:r>
            <a:r>
              <a:rPr lang="en" sz="1200">
                <a:solidFill>
                  <a:schemeClr val="dk1"/>
                </a:solidFill>
                <a:latin typeface="Liberation Serif"/>
                <a:ea typeface="Liberation Serif"/>
                <a:cs typeface="Liberation Serif"/>
                <a:sym typeface="Liberation Serif"/>
              </a:rPr>
              <a:t> 	</a:t>
            </a:r>
            <a:r>
              <a:rPr lang="en">
                <a:solidFill>
                  <a:schemeClr val="dk1"/>
                </a:solidFill>
              </a:rPr>
              <a:t>So let us conclude in the words of Pope Francis for this Vocations Week:</a:t>
            </a:r>
            <a:endParaRPr sz="1200">
              <a:solidFill>
                <a:schemeClr val="dk1"/>
              </a:solidFill>
              <a:latin typeface="Liberation Serif"/>
              <a:ea typeface="Liberation Serif"/>
              <a:cs typeface="Liberation Serif"/>
              <a:sym typeface="Liberation Serif"/>
            </a:endParaRPr>
          </a:p>
          <a:p>
            <a:pPr marL="0" lvl="0" indent="0" algn="l" rtl="0">
              <a:lnSpc>
                <a:spcPct val="137916"/>
              </a:lnSpc>
              <a:spcBef>
                <a:spcPts val="0"/>
              </a:spcBef>
              <a:spcAft>
                <a:spcPts val="0"/>
              </a:spcAft>
              <a:buClr>
                <a:schemeClr val="dk1"/>
              </a:buClr>
              <a:buSzPts val="1100"/>
              <a:buFont typeface="Arial"/>
              <a:buNone/>
            </a:pPr>
            <a:r>
              <a:rPr lang="en">
                <a:solidFill>
                  <a:schemeClr val="dk1"/>
                </a:solidFill>
              </a:rPr>
              <a:t>All:</a:t>
            </a:r>
            <a:r>
              <a:rPr lang="en" sz="1200">
                <a:solidFill>
                  <a:schemeClr val="dk1"/>
                </a:solidFill>
                <a:latin typeface="Liberation Serif"/>
                <a:ea typeface="Liberation Serif"/>
                <a:cs typeface="Liberation Serif"/>
                <a:sym typeface="Liberation Serif"/>
              </a:rPr>
              <a:t> 		</a:t>
            </a:r>
            <a:r>
              <a:rPr lang="en">
                <a:solidFill>
                  <a:schemeClr val="dk1"/>
                </a:solidFill>
              </a:rPr>
              <a:t>“Rise up!”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Let us awaken from sleep,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let us leave indifference behind,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let us open the doors of the prison in which we so often enclose ourselves,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so that each of us can discover his or her proper vocation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in the Church and in the world,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and become a pilgrim of hope and a builder of peace!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Let us be passionate about life,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and commit ourselves to caring lovingly for those around us,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in every place where we live. </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Let me say it again: “Have the courage to commit!”</a:t>
            </a:r>
            <a:endParaRPr>
              <a:solidFill>
                <a:schemeClr val="dk1"/>
              </a:solidFill>
            </a:endParaRPr>
          </a:p>
          <a:p>
            <a:pPr marL="457200" lvl="0" indent="457200" algn="l" rtl="0">
              <a:lnSpc>
                <a:spcPct val="137916"/>
              </a:lnSpc>
              <a:spcBef>
                <a:spcPts val="0"/>
              </a:spcBef>
              <a:spcAft>
                <a:spcPts val="0"/>
              </a:spcAft>
              <a:buClr>
                <a:schemeClr val="dk1"/>
              </a:buClr>
              <a:buSzPts val="1100"/>
              <a:buFont typeface="Arial"/>
              <a:buNone/>
            </a:pPr>
            <a:r>
              <a:rPr lang="en">
                <a:solidFill>
                  <a:schemeClr val="dk1"/>
                </a:solidFill>
              </a:rPr>
              <a:t>Amen.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_ECM8W7wA"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55" name="Google Shape;55;p13"/>
          <p:cNvSpPr txBox="1">
            <a:spLocks noGrp="1"/>
          </p:cNvSpPr>
          <p:nvPr>
            <p:ph type="ctrTitle"/>
          </p:nvPr>
        </p:nvSpPr>
        <p:spPr>
          <a:xfrm>
            <a:off x="1323000" y="5830875"/>
            <a:ext cx="6498000" cy="570300"/>
          </a:xfrm>
          <a:prstGeom prst="rect">
            <a:avLst/>
          </a:prstGeom>
          <a:solidFill>
            <a:srgbClr val="93C47D"/>
          </a:solid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Clr>
                <a:schemeClr val="dk1"/>
              </a:buClr>
              <a:buSzPct val="28947"/>
              <a:buFont typeface="Arial"/>
              <a:buNone/>
            </a:pPr>
            <a:endParaRPr sz="3800" b="1"/>
          </a:p>
          <a:p>
            <a:pPr marL="0" lvl="0" indent="0" algn="ctr" rtl="0">
              <a:lnSpc>
                <a:spcPct val="109090"/>
              </a:lnSpc>
              <a:spcBef>
                <a:spcPts val="1200"/>
              </a:spcBef>
              <a:spcAft>
                <a:spcPts val="0"/>
              </a:spcAft>
              <a:buClr>
                <a:schemeClr val="dk1"/>
              </a:buClr>
              <a:buSzPct val="39285"/>
              <a:buFont typeface="Arial"/>
              <a:buNone/>
            </a:pPr>
            <a:r>
              <a:rPr lang="en" sz="2800" b="1">
                <a:latin typeface="Georgia"/>
                <a:ea typeface="Georgia"/>
                <a:cs typeface="Georgia"/>
                <a:sym typeface="Georgia"/>
              </a:rPr>
              <a:t>61st Vocations Awareness Week 2024</a:t>
            </a:r>
            <a:endParaRPr sz="4200">
              <a:latin typeface="Georgia"/>
              <a:ea typeface="Georgia"/>
              <a:cs typeface="Georgia"/>
              <a:sym typeface="Georgia"/>
            </a:endParaRPr>
          </a:p>
        </p:txBody>
      </p:sp>
      <p:sp>
        <p:nvSpPr>
          <p:cNvPr id="56" name="Google Shape;56;p13"/>
          <p:cNvSpPr txBox="1">
            <a:spLocks noGrp="1"/>
          </p:cNvSpPr>
          <p:nvPr>
            <p:ph type="subTitle" idx="1"/>
          </p:nvPr>
        </p:nvSpPr>
        <p:spPr>
          <a:xfrm>
            <a:off x="1443625" y="312800"/>
            <a:ext cx="7124100" cy="16506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chemeClr val="lt1"/>
                </a:solidFill>
                <a:latin typeface="Georgia"/>
                <a:ea typeface="Georgia"/>
                <a:cs typeface="Georgia"/>
                <a:sym typeface="Georgia"/>
              </a:rPr>
              <a:t>Called to sow seeds of hope and to build peace</a:t>
            </a:r>
            <a:endParaRPr sz="4400" b="1">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08"/>
        <p:cNvGrpSpPr/>
        <p:nvPr/>
      </p:nvGrpSpPr>
      <p:grpSpPr>
        <a:xfrm>
          <a:off x="0" y="0"/>
          <a:ext cx="0" cy="0"/>
          <a:chOff x="0" y="0"/>
          <a:chExt cx="0" cy="0"/>
        </a:xfrm>
      </p:grpSpPr>
      <p:pic>
        <p:nvPicPr>
          <p:cNvPr id="109" name="Google Shape;109;p22"/>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110" name="Google Shape;110;p22"/>
          <p:cNvSpPr txBox="1">
            <a:spLocks noGrp="1"/>
          </p:cNvSpPr>
          <p:nvPr>
            <p:ph type="subTitle" idx="1"/>
          </p:nvPr>
        </p:nvSpPr>
        <p:spPr>
          <a:xfrm>
            <a:off x="489000" y="328950"/>
            <a:ext cx="8166000" cy="42651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Let us be passionate about life,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and commit ourselves to caring lovingly for those around us,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in every place where we live.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Let me say it again: “Have the courage to commit!”</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Amen.</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endParaRPr sz="27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endParaRPr sz="27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endParaRPr sz="2720" b="1">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14"/>
        <p:cNvGrpSpPr/>
        <p:nvPr/>
      </p:nvGrpSpPr>
      <p:grpSpPr>
        <a:xfrm>
          <a:off x="0" y="0"/>
          <a:ext cx="0" cy="0"/>
          <a:chOff x="0" y="0"/>
          <a:chExt cx="0" cy="0"/>
        </a:xfrm>
      </p:grpSpPr>
      <p:pic>
        <p:nvPicPr>
          <p:cNvPr id="115" name="Google Shape;115;p23"/>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116" name="Google Shape;116;p23"/>
          <p:cNvSpPr txBox="1">
            <a:spLocks noGrp="1"/>
          </p:cNvSpPr>
          <p:nvPr>
            <p:ph type="subTitle" idx="1"/>
          </p:nvPr>
        </p:nvSpPr>
        <p:spPr>
          <a:xfrm>
            <a:off x="1224425" y="312800"/>
            <a:ext cx="6842400" cy="30285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None/>
            </a:pPr>
            <a:r>
              <a:rPr lang="en" sz="3988" b="1">
                <a:solidFill>
                  <a:schemeClr val="lt1"/>
                </a:solidFill>
                <a:latin typeface="Georgia"/>
                <a:ea typeface="Georgia"/>
                <a:cs typeface="Georgia"/>
                <a:sym typeface="Georgia"/>
              </a:rPr>
              <a:t>Blessing and </a:t>
            </a:r>
            <a:endParaRPr sz="3988" b="1">
              <a:solidFill>
                <a:schemeClr val="lt1"/>
              </a:solidFill>
              <a:latin typeface="Georgia"/>
              <a:ea typeface="Georgia"/>
              <a:cs typeface="Georgia"/>
              <a:sym typeface="Georgia"/>
            </a:endParaRPr>
          </a:p>
          <a:p>
            <a:pPr marL="0" lvl="0" indent="0" algn="ctr" rtl="0">
              <a:lnSpc>
                <a:spcPct val="109000"/>
              </a:lnSpc>
              <a:spcBef>
                <a:spcPts val="0"/>
              </a:spcBef>
              <a:spcAft>
                <a:spcPts val="0"/>
              </a:spcAft>
              <a:buNone/>
            </a:pPr>
            <a:r>
              <a:rPr lang="en" sz="3988" b="1">
                <a:solidFill>
                  <a:schemeClr val="lt1"/>
                </a:solidFill>
                <a:latin typeface="Georgia"/>
                <a:ea typeface="Georgia"/>
                <a:cs typeface="Georgia"/>
                <a:sym typeface="Georgia"/>
              </a:rPr>
              <a:t>Sign of the Cross</a:t>
            </a:r>
            <a:endParaRPr sz="3988" b="1">
              <a:solidFill>
                <a:schemeClr val="lt1"/>
              </a:solidFill>
              <a:latin typeface="Georgia"/>
              <a:ea typeface="Georgia"/>
              <a:cs typeface="Georgia"/>
              <a:sym typeface="Georgia"/>
            </a:endParaRPr>
          </a:p>
          <a:p>
            <a:pPr marL="0" lvl="0" indent="0" algn="ctr" rtl="0">
              <a:lnSpc>
                <a:spcPct val="109000"/>
              </a:lnSpc>
              <a:spcBef>
                <a:spcPts val="0"/>
              </a:spcBef>
              <a:spcAft>
                <a:spcPts val="0"/>
              </a:spcAft>
              <a:buNone/>
            </a:pPr>
            <a:endParaRPr sz="600" b="1">
              <a:solidFill>
                <a:schemeClr val="lt1"/>
              </a:solidFill>
              <a:latin typeface="Georgia"/>
              <a:ea typeface="Georgia"/>
              <a:cs typeface="Georgia"/>
              <a:sym typeface="Georgia"/>
            </a:endParaRPr>
          </a:p>
          <a:p>
            <a:pPr marL="0" lvl="0" indent="0" algn="ctr" rtl="0">
              <a:lnSpc>
                <a:spcPct val="109090"/>
              </a:lnSpc>
              <a:spcBef>
                <a:spcPts val="1200"/>
              </a:spcBef>
              <a:spcAft>
                <a:spcPts val="0"/>
              </a:spcAft>
              <a:buNone/>
            </a:pPr>
            <a:r>
              <a:rPr lang="en" sz="3544">
                <a:solidFill>
                  <a:schemeClr val="lt1"/>
                </a:solidFill>
                <a:latin typeface="Georgia"/>
                <a:ea typeface="Georgia"/>
                <a:cs typeface="Georgia"/>
                <a:sym typeface="Georgia"/>
              </a:rPr>
              <a:t>Response:</a:t>
            </a:r>
            <a:r>
              <a:rPr lang="en" sz="3544" b="1">
                <a:solidFill>
                  <a:schemeClr val="lt1"/>
                </a:solidFill>
                <a:latin typeface="Georgia"/>
                <a:ea typeface="Georgia"/>
                <a:cs typeface="Georgia"/>
                <a:sym typeface="Georgia"/>
              </a:rPr>
              <a:t> Amen.</a:t>
            </a:r>
            <a:endParaRPr sz="3544" b="1">
              <a:solidFill>
                <a:schemeClr val="lt1"/>
              </a:solidFill>
              <a:latin typeface="Georgia"/>
              <a:ea typeface="Georgia"/>
              <a:cs typeface="Georgia"/>
              <a:sym typeface="Georgia"/>
            </a:endParaRPr>
          </a:p>
          <a:p>
            <a:pPr marL="0" lvl="0" indent="0" algn="ctr" rtl="0">
              <a:lnSpc>
                <a:spcPct val="109090"/>
              </a:lnSpc>
              <a:spcBef>
                <a:spcPts val="1200"/>
              </a:spcBef>
              <a:spcAft>
                <a:spcPts val="0"/>
              </a:spcAft>
              <a:buNone/>
            </a:pPr>
            <a:r>
              <a:rPr lang="en" sz="3544">
                <a:solidFill>
                  <a:schemeClr val="lt1"/>
                </a:solidFill>
                <a:latin typeface="Georgia"/>
                <a:ea typeface="Georgia"/>
                <a:cs typeface="Georgia"/>
                <a:sym typeface="Georgia"/>
              </a:rPr>
              <a:t>Response:	</a:t>
            </a:r>
            <a:r>
              <a:rPr lang="en" sz="3544" b="1">
                <a:solidFill>
                  <a:schemeClr val="lt1"/>
                </a:solidFill>
                <a:latin typeface="Georgia"/>
                <a:ea typeface="Georgia"/>
                <a:cs typeface="Georgia"/>
                <a:sym typeface="Georgia"/>
              </a:rPr>
              <a:t>Thanks be to God!</a:t>
            </a:r>
            <a:endParaRPr sz="6800" b="1">
              <a:solidFill>
                <a:schemeClr val="lt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3">
            <a:alphaModFix/>
          </a:blip>
          <a:srcRect l="11111"/>
          <a:stretch/>
        </p:blipFill>
        <p:spPr>
          <a:xfrm>
            <a:off x="0" y="0"/>
            <a:ext cx="9143999" cy="6858001"/>
          </a:xfrm>
          <a:prstGeom prst="rect">
            <a:avLst/>
          </a:prstGeom>
          <a:noFill/>
          <a:ln>
            <a:noFill/>
          </a:ln>
        </p:spPr>
      </p:pic>
      <p:sp>
        <p:nvSpPr>
          <p:cNvPr id="122" name="Google Shape;122;p24"/>
          <p:cNvSpPr txBox="1">
            <a:spLocks noGrp="1"/>
          </p:cNvSpPr>
          <p:nvPr>
            <p:ph type="ctrTitle"/>
          </p:nvPr>
        </p:nvSpPr>
        <p:spPr>
          <a:xfrm>
            <a:off x="1323000" y="5830875"/>
            <a:ext cx="6498000" cy="570300"/>
          </a:xfrm>
          <a:prstGeom prst="rect">
            <a:avLst/>
          </a:prstGeom>
          <a:solidFill>
            <a:srgbClr val="93C47D"/>
          </a:solid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Clr>
                <a:schemeClr val="dk1"/>
              </a:buClr>
              <a:buSzPct val="28947"/>
              <a:buFont typeface="Arial"/>
              <a:buNone/>
            </a:pPr>
            <a:endParaRPr sz="3800" b="1"/>
          </a:p>
          <a:p>
            <a:pPr marL="0" lvl="0" indent="0" algn="ctr" rtl="0">
              <a:lnSpc>
                <a:spcPct val="109090"/>
              </a:lnSpc>
              <a:spcBef>
                <a:spcPts val="1200"/>
              </a:spcBef>
              <a:spcAft>
                <a:spcPts val="0"/>
              </a:spcAft>
              <a:buClr>
                <a:schemeClr val="dk1"/>
              </a:buClr>
              <a:buSzPct val="39285"/>
              <a:buFont typeface="Arial"/>
              <a:buNone/>
            </a:pPr>
            <a:r>
              <a:rPr lang="en" sz="2800" b="1">
                <a:latin typeface="Georgia"/>
                <a:ea typeface="Georgia"/>
                <a:cs typeface="Georgia"/>
                <a:sym typeface="Georgia"/>
              </a:rPr>
              <a:t>61st Vocations Awareness Week 2024</a:t>
            </a:r>
            <a:endParaRPr sz="4200">
              <a:latin typeface="Georgia"/>
              <a:ea typeface="Georgia"/>
              <a:cs typeface="Georgia"/>
              <a:sym typeface="Georgia"/>
            </a:endParaRPr>
          </a:p>
        </p:txBody>
      </p:sp>
      <p:sp>
        <p:nvSpPr>
          <p:cNvPr id="123" name="Google Shape;123;p24"/>
          <p:cNvSpPr txBox="1">
            <a:spLocks noGrp="1"/>
          </p:cNvSpPr>
          <p:nvPr>
            <p:ph type="subTitle" idx="1"/>
          </p:nvPr>
        </p:nvSpPr>
        <p:spPr>
          <a:xfrm>
            <a:off x="1443625" y="312800"/>
            <a:ext cx="7124100" cy="16506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chemeClr val="lt1"/>
                </a:solidFill>
                <a:latin typeface="Georgia"/>
                <a:ea typeface="Georgia"/>
                <a:cs typeface="Georgia"/>
                <a:sym typeface="Georgia"/>
              </a:rPr>
              <a:t>Called to sow seeds of hope and to build peace</a:t>
            </a:r>
            <a:endParaRPr sz="4400" b="1">
              <a:solidFill>
                <a:schemeClr val="lt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62" name="Google Shape;62;p14"/>
          <p:cNvSpPr txBox="1">
            <a:spLocks noGrp="1"/>
          </p:cNvSpPr>
          <p:nvPr>
            <p:ph type="subTitle" idx="1"/>
          </p:nvPr>
        </p:nvSpPr>
        <p:spPr>
          <a:xfrm>
            <a:off x="1642350" y="312750"/>
            <a:ext cx="5859300" cy="35766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Clr>
                <a:schemeClr val="dk1"/>
              </a:buClr>
              <a:buSzPts val="1100"/>
              <a:buFont typeface="Arial"/>
              <a:buNone/>
            </a:pPr>
            <a:r>
              <a:rPr lang="en" sz="4588" b="1">
                <a:solidFill>
                  <a:schemeClr val="dk1"/>
                </a:solidFill>
                <a:latin typeface="Georgia"/>
                <a:ea typeface="Georgia"/>
                <a:cs typeface="Georgia"/>
                <a:sym typeface="Georgia"/>
              </a:rPr>
              <a:t>Sign of the Cross and</a:t>
            </a:r>
            <a:endParaRPr sz="4588"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1100"/>
              <a:buFont typeface="Arial"/>
              <a:buNone/>
            </a:pPr>
            <a:r>
              <a:rPr lang="en" sz="4588" b="1">
                <a:solidFill>
                  <a:schemeClr val="dk1"/>
                </a:solidFill>
                <a:latin typeface="Georgia"/>
                <a:ea typeface="Georgia"/>
                <a:cs typeface="Georgia"/>
                <a:sym typeface="Georgia"/>
              </a:rPr>
              <a:t>Opening Prayer</a:t>
            </a:r>
            <a:endParaRPr sz="4588"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1100"/>
              <a:buFont typeface="Arial"/>
              <a:buNone/>
            </a:pPr>
            <a:endParaRPr sz="80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1100"/>
              <a:buFont typeface="Arial"/>
              <a:buNone/>
            </a:pPr>
            <a:r>
              <a:rPr lang="en" sz="3944">
                <a:solidFill>
                  <a:schemeClr val="dk1"/>
                </a:solidFill>
                <a:latin typeface="Georgia"/>
                <a:ea typeface="Georgia"/>
                <a:cs typeface="Georgia"/>
                <a:sym typeface="Georgia"/>
              </a:rPr>
              <a:t>Response:</a:t>
            </a:r>
            <a:r>
              <a:rPr lang="en" sz="3944" b="1">
                <a:solidFill>
                  <a:schemeClr val="dk1"/>
                </a:solidFill>
                <a:latin typeface="Georgia"/>
                <a:ea typeface="Georgia"/>
                <a:cs typeface="Georgia"/>
                <a:sym typeface="Georgia"/>
              </a:rPr>
              <a:t> Amen.</a:t>
            </a:r>
            <a:endParaRPr sz="5700" b="1">
              <a:solidFill>
                <a:schemeClr val="lt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50" y="522950"/>
            <a:ext cx="9144000" cy="2223300"/>
          </a:xfrm>
          <a:prstGeom prst="rect">
            <a:avLst/>
          </a:prstGeom>
          <a:no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4466" b="1">
                <a:latin typeface="Georgia"/>
                <a:ea typeface="Georgia"/>
                <a:cs typeface="Georgia"/>
                <a:sym typeface="Georgia"/>
              </a:rPr>
              <a:t>Reading: 1 Samuel 3:3-4,10-11</a:t>
            </a: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3800" b="1">
              <a:latin typeface="Georgia"/>
              <a:ea typeface="Georgia"/>
              <a:cs typeface="Georgia"/>
              <a:sym typeface="Georgia"/>
            </a:endParaRPr>
          </a:p>
          <a:p>
            <a:pPr marL="0" lvl="0" indent="0" algn="l" rtl="0">
              <a:lnSpc>
                <a:spcPct val="109090"/>
              </a:lnSpc>
              <a:spcBef>
                <a:spcPts val="1200"/>
              </a:spcBef>
              <a:spcAft>
                <a:spcPts val="0"/>
              </a:spcAft>
              <a:buNone/>
            </a:pPr>
            <a:endParaRPr sz="3244" b="1">
              <a:latin typeface="Georgia"/>
              <a:ea typeface="Georgia"/>
              <a:cs typeface="Georgia"/>
              <a:sym typeface="Georgia"/>
            </a:endParaRPr>
          </a:p>
        </p:txBody>
      </p:sp>
      <p:pic>
        <p:nvPicPr>
          <p:cNvPr id="68" name="Google Shape;68;p15"/>
          <p:cNvPicPr preferRelativeResize="0"/>
          <p:nvPr/>
        </p:nvPicPr>
        <p:blipFill>
          <a:blip r:embed="rId3">
            <a:alphaModFix/>
          </a:blip>
          <a:stretch>
            <a:fillRect/>
          </a:stretch>
        </p:blipFill>
        <p:spPr>
          <a:xfrm>
            <a:off x="982438" y="1812125"/>
            <a:ext cx="7179430" cy="41889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50" y="0"/>
            <a:ext cx="9144000" cy="2448900"/>
          </a:xfrm>
          <a:prstGeom prst="rect">
            <a:avLst/>
          </a:prstGeom>
          <a:no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4466" b="1">
                <a:latin typeface="Georgia"/>
                <a:ea typeface="Georgia"/>
                <a:cs typeface="Georgia"/>
                <a:sym typeface="Georgia"/>
              </a:rPr>
              <a:t>Reading: John 20:11,14,16-18</a:t>
            </a: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3800" b="1">
              <a:latin typeface="Georgia"/>
              <a:ea typeface="Georgia"/>
              <a:cs typeface="Georgia"/>
              <a:sym typeface="Georgia"/>
            </a:endParaRPr>
          </a:p>
          <a:p>
            <a:pPr marL="0" lvl="0" indent="0" algn="l" rtl="0">
              <a:lnSpc>
                <a:spcPct val="109090"/>
              </a:lnSpc>
              <a:spcBef>
                <a:spcPts val="1200"/>
              </a:spcBef>
              <a:spcAft>
                <a:spcPts val="0"/>
              </a:spcAft>
              <a:buNone/>
            </a:pPr>
            <a:endParaRPr sz="3244" b="1">
              <a:latin typeface="Georgia"/>
              <a:ea typeface="Georgia"/>
              <a:cs typeface="Georgia"/>
              <a:sym typeface="Georgia"/>
            </a:endParaRPr>
          </a:p>
        </p:txBody>
      </p:sp>
      <p:pic>
        <p:nvPicPr>
          <p:cNvPr id="74" name="Google Shape;74;p16"/>
          <p:cNvPicPr preferRelativeResize="0"/>
          <p:nvPr/>
        </p:nvPicPr>
        <p:blipFill>
          <a:blip r:embed="rId3">
            <a:alphaModFix/>
          </a:blip>
          <a:stretch>
            <a:fillRect/>
          </a:stretch>
        </p:blipFill>
        <p:spPr>
          <a:xfrm>
            <a:off x="467850" y="1818425"/>
            <a:ext cx="8208600" cy="41043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0" y="125250"/>
            <a:ext cx="9144000" cy="5527200"/>
          </a:xfrm>
          <a:prstGeom prst="rect">
            <a:avLst/>
          </a:prstGeom>
          <a:noFill/>
        </p:spPr>
        <p:txBody>
          <a:bodyPr spcFirstLastPara="1" wrap="square" lIns="91425" tIns="91425" rIns="91425" bIns="91425" anchor="b" anchorCtr="0">
            <a:normAutofit fontScale="90000"/>
          </a:bodyPr>
          <a:lstStyle/>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90"/>
              </a:lnSpc>
              <a:spcBef>
                <a:spcPts val="120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6022" b="1">
                <a:latin typeface="Georgia"/>
                <a:ea typeface="Georgia"/>
                <a:cs typeface="Georgia"/>
                <a:sym typeface="Georgia"/>
              </a:rPr>
              <a:t>Reflection</a:t>
            </a:r>
            <a:endParaRPr sz="6022" b="1">
              <a:latin typeface="Georgia"/>
              <a:ea typeface="Georgia"/>
              <a:cs typeface="Georgia"/>
              <a:sym typeface="Georgia"/>
            </a:endParaRPr>
          </a:p>
          <a:p>
            <a:pPr marL="0" lvl="0" indent="0" algn="ctr" rtl="0">
              <a:lnSpc>
                <a:spcPct val="109000"/>
              </a:lnSpc>
              <a:spcBef>
                <a:spcPts val="0"/>
              </a:spcBef>
              <a:spcAft>
                <a:spcPts val="0"/>
              </a:spcAft>
              <a:buNone/>
            </a:pPr>
            <a:endParaRPr sz="4466" b="1">
              <a:latin typeface="Georgia"/>
              <a:ea typeface="Georgia"/>
              <a:cs typeface="Georgia"/>
              <a:sym typeface="Georgia"/>
            </a:endParaRPr>
          </a:p>
          <a:p>
            <a:pPr marL="0" lvl="0" indent="0" algn="ctr" rtl="0">
              <a:lnSpc>
                <a:spcPct val="109000"/>
              </a:lnSpc>
              <a:spcBef>
                <a:spcPts val="0"/>
              </a:spcBef>
              <a:spcAft>
                <a:spcPts val="0"/>
              </a:spcAft>
              <a:buNone/>
            </a:pPr>
            <a:r>
              <a:rPr lang="en" sz="4466" b="1">
                <a:latin typeface="Georgia"/>
                <a:ea typeface="Georgia"/>
                <a:cs typeface="Georgia"/>
                <a:sym typeface="Georgia"/>
              </a:rPr>
              <a:t>How am I called?</a:t>
            </a:r>
            <a:endParaRPr sz="4466" b="1">
              <a:latin typeface="Georgia"/>
              <a:ea typeface="Georgia"/>
              <a:cs typeface="Georgia"/>
              <a:sym typeface="Georgia"/>
            </a:endParaRPr>
          </a:p>
          <a:p>
            <a:pPr marL="0" lvl="0" indent="0" algn="ctr" rtl="0">
              <a:lnSpc>
                <a:spcPct val="109000"/>
              </a:lnSpc>
              <a:spcBef>
                <a:spcPts val="0"/>
              </a:spcBef>
              <a:spcAft>
                <a:spcPts val="0"/>
              </a:spcAft>
              <a:buNone/>
            </a:pPr>
            <a:endParaRPr sz="4466" b="1">
              <a:latin typeface="Georgia"/>
              <a:ea typeface="Georgia"/>
              <a:cs typeface="Georgia"/>
              <a:sym typeface="Georgia"/>
            </a:endParaRPr>
          </a:p>
          <a:p>
            <a:pPr marL="457200" lvl="0" indent="-483870" algn="ctr" rtl="0">
              <a:lnSpc>
                <a:spcPct val="109000"/>
              </a:lnSpc>
              <a:spcBef>
                <a:spcPts val="0"/>
              </a:spcBef>
              <a:spcAft>
                <a:spcPts val="0"/>
              </a:spcAft>
              <a:buSzPct val="100000"/>
              <a:buFont typeface="Georgia"/>
              <a:buChar char="●"/>
            </a:pPr>
            <a:r>
              <a:rPr lang="en" sz="4466" b="1">
                <a:latin typeface="Georgia"/>
                <a:ea typeface="Georgia"/>
                <a:cs typeface="Georgia"/>
                <a:sym typeface="Georgia"/>
              </a:rPr>
              <a:t>Small things?</a:t>
            </a:r>
            <a:endParaRPr sz="4466" b="1">
              <a:latin typeface="Georgia"/>
              <a:ea typeface="Georgia"/>
              <a:cs typeface="Georgia"/>
              <a:sym typeface="Georgia"/>
            </a:endParaRPr>
          </a:p>
          <a:p>
            <a:pPr marL="457200" lvl="0" indent="-483870" algn="ctr" rtl="0">
              <a:lnSpc>
                <a:spcPct val="109000"/>
              </a:lnSpc>
              <a:spcBef>
                <a:spcPts val="0"/>
              </a:spcBef>
              <a:spcAft>
                <a:spcPts val="0"/>
              </a:spcAft>
              <a:buSzPct val="100000"/>
              <a:buFont typeface="Georgia"/>
              <a:buChar char="●"/>
            </a:pPr>
            <a:r>
              <a:rPr lang="en" sz="4466" b="1">
                <a:latin typeface="Georgia"/>
                <a:ea typeface="Georgia"/>
                <a:cs typeface="Georgia"/>
                <a:sym typeface="Georgia"/>
              </a:rPr>
              <a:t>Big pathways?</a:t>
            </a:r>
            <a:endParaRPr sz="4466" b="1">
              <a:latin typeface="Georgia"/>
              <a:ea typeface="Georgia"/>
              <a:cs typeface="Georgia"/>
              <a:sym typeface="Georgia"/>
            </a:endParaRPr>
          </a:p>
          <a:p>
            <a:pPr marL="0" lvl="0" indent="0" algn="ctr" rtl="0">
              <a:lnSpc>
                <a:spcPct val="109000"/>
              </a:lnSpc>
              <a:spcBef>
                <a:spcPts val="0"/>
              </a:spcBef>
              <a:spcAft>
                <a:spcPts val="0"/>
              </a:spcAft>
              <a:buNone/>
            </a:pPr>
            <a:endParaRPr sz="4466" b="1">
              <a:latin typeface="Georgia"/>
              <a:ea typeface="Georgia"/>
              <a:cs typeface="Georgia"/>
              <a:sym typeface="Georgia"/>
            </a:endParaRPr>
          </a:p>
        </p:txBody>
      </p:sp>
      <p:pic>
        <p:nvPicPr>
          <p:cNvPr id="80" name="Google Shape;80;p17" descr="All rights belong to Tom Booth." title="I Will Choose Christ">
            <a:hlinkClick r:id="rId3"/>
          </p:cNvPr>
          <p:cNvPicPr preferRelativeResize="0"/>
          <p:nvPr/>
        </p:nvPicPr>
        <p:blipFill>
          <a:blip r:embed="rId4">
            <a:alphaModFix/>
          </a:blip>
          <a:stretch>
            <a:fillRect/>
          </a:stretch>
        </p:blipFill>
        <p:spPr>
          <a:xfrm>
            <a:off x="6960650" y="5480150"/>
            <a:ext cx="1718850" cy="96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lin ang="5400012" scaled="0"/>
        </a:gra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subTitle" idx="1"/>
          </p:nvPr>
        </p:nvSpPr>
        <p:spPr>
          <a:xfrm>
            <a:off x="563700" y="218850"/>
            <a:ext cx="8016600" cy="2261400"/>
          </a:xfrm>
          <a:prstGeom prst="rect">
            <a:avLst/>
          </a:prstGeom>
          <a:solidFill>
            <a:srgbClr val="20124D">
              <a:alpha val="68630"/>
            </a:srgb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lt1"/>
                </a:solidFill>
                <a:latin typeface="Georgia"/>
                <a:ea typeface="Georgia"/>
                <a:cs typeface="Georgia"/>
                <a:sym typeface="Georgia"/>
              </a:rPr>
              <a:t>Prayers</a:t>
            </a:r>
            <a:endParaRPr sz="4800" b="1">
              <a:solidFill>
                <a:schemeClr val="lt1"/>
              </a:solidFill>
              <a:latin typeface="Georgia"/>
              <a:ea typeface="Georgia"/>
              <a:cs typeface="Georgia"/>
              <a:sym typeface="Georgia"/>
            </a:endParaRPr>
          </a:p>
          <a:p>
            <a:pPr marL="0" lvl="0" indent="0" algn="ctr" rtl="0">
              <a:spcBef>
                <a:spcPts val="0"/>
              </a:spcBef>
              <a:spcAft>
                <a:spcPts val="0"/>
              </a:spcAft>
              <a:buNone/>
            </a:pPr>
            <a:endParaRPr sz="3900" b="1">
              <a:solidFill>
                <a:schemeClr val="lt1"/>
              </a:solidFill>
              <a:latin typeface="Georgia"/>
              <a:ea typeface="Georgia"/>
              <a:cs typeface="Georgia"/>
              <a:sym typeface="Georgia"/>
            </a:endParaRPr>
          </a:p>
          <a:p>
            <a:pPr marL="0" lvl="0" indent="0" algn="ctr" rtl="0">
              <a:spcBef>
                <a:spcPts val="0"/>
              </a:spcBef>
              <a:spcAft>
                <a:spcPts val="0"/>
              </a:spcAft>
              <a:buNone/>
            </a:pPr>
            <a:endParaRPr sz="100" b="1">
              <a:solidFill>
                <a:schemeClr val="lt1"/>
              </a:solidFill>
              <a:latin typeface="Georgia"/>
              <a:ea typeface="Georgia"/>
              <a:cs typeface="Georgia"/>
              <a:sym typeface="Georgia"/>
            </a:endParaRPr>
          </a:p>
          <a:p>
            <a:pPr marL="0" lvl="0" indent="0" algn="ctr" rtl="0">
              <a:spcBef>
                <a:spcPts val="0"/>
              </a:spcBef>
              <a:spcAft>
                <a:spcPts val="0"/>
              </a:spcAft>
              <a:buNone/>
            </a:pPr>
            <a:r>
              <a:rPr lang="en" sz="3700">
                <a:solidFill>
                  <a:schemeClr val="lt1"/>
                </a:solidFill>
                <a:latin typeface="Georgia"/>
                <a:ea typeface="Georgia"/>
                <a:cs typeface="Georgia"/>
                <a:sym typeface="Georgia"/>
              </a:rPr>
              <a:t>Response: </a:t>
            </a:r>
            <a:r>
              <a:rPr lang="en" sz="3700" b="1">
                <a:solidFill>
                  <a:schemeClr val="lt1"/>
                </a:solidFill>
                <a:latin typeface="Georgia"/>
                <a:ea typeface="Georgia"/>
                <a:cs typeface="Georgia"/>
                <a:sym typeface="Georgia"/>
              </a:rPr>
              <a:t>Lord, hear our prayer.</a:t>
            </a:r>
            <a:endParaRPr sz="4800" b="1">
              <a:solidFill>
                <a:schemeClr val="lt1"/>
              </a:solidFill>
              <a:latin typeface="Georgia"/>
              <a:ea typeface="Georgia"/>
              <a:cs typeface="Georgia"/>
              <a:sym typeface="Georgia"/>
            </a:endParaRPr>
          </a:p>
        </p:txBody>
      </p:sp>
      <p:pic>
        <p:nvPicPr>
          <p:cNvPr id="86" name="Google Shape;86;p18"/>
          <p:cNvPicPr preferRelativeResize="0"/>
          <p:nvPr/>
        </p:nvPicPr>
        <p:blipFill>
          <a:blip r:embed="rId3">
            <a:alphaModFix/>
          </a:blip>
          <a:stretch>
            <a:fillRect/>
          </a:stretch>
        </p:blipFill>
        <p:spPr>
          <a:xfrm>
            <a:off x="1046629" y="3115824"/>
            <a:ext cx="7050735" cy="320127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92" name="Google Shape;92;p19"/>
          <p:cNvSpPr txBox="1">
            <a:spLocks noGrp="1"/>
          </p:cNvSpPr>
          <p:nvPr>
            <p:ph type="subTitle" idx="1"/>
          </p:nvPr>
        </p:nvSpPr>
        <p:spPr>
          <a:xfrm>
            <a:off x="489000" y="328950"/>
            <a:ext cx="8166000" cy="58620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Our Father who art in heaven,</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hallowed be thy name.</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Thy kingdom come.</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Thy will be done </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on earth, as it is in heaven.</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Give us this day </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our daily bread,</a:t>
            </a:r>
            <a:endParaRPr sz="5588" b="1">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96"/>
        <p:cNvGrpSpPr/>
        <p:nvPr/>
      </p:nvGrpSpPr>
      <p:grpSpPr>
        <a:xfrm>
          <a:off x="0" y="0"/>
          <a:ext cx="0" cy="0"/>
          <a:chOff x="0" y="0"/>
          <a:chExt cx="0" cy="0"/>
        </a:xfrm>
      </p:grpSpPr>
      <p:pic>
        <p:nvPicPr>
          <p:cNvPr id="97" name="Google Shape;97;p20"/>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98" name="Google Shape;98;p20"/>
          <p:cNvSpPr txBox="1">
            <a:spLocks noGrp="1"/>
          </p:cNvSpPr>
          <p:nvPr>
            <p:ph type="subTitle" idx="1"/>
          </p:nvPr>
        </p:nvSpPr>
        <p:spPr>
          <a:xfrm>
            <a:off x="489000" y="328950"/>
            <a:ext cx="8166000" cy="53766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and forgive us our trespasses, </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as we forgive those who trespass against us,</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and lead us not into temptation,</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r>
              <a:rPr lang="en" sz="4020" b="1">
                <a:solidFill>
                  <a:schemeClr val="dk1"/>
                </a:solidFill>
                <a:latin typeface="Georgia"/>
                <a:ea typeface="Georgia"/>
                <a:cs typeface="Georgia"/>
                <a:sym typeface="Georgia"/>
              </a:rPr>
              <a:t>but deliver us from evil. Amen.</a:t>
            </a:r>
            <a:endParaRPr sz="4020" b="1">
              <a:solidFill>
                <a:schemeClr val="dk1"/>
              </a:solidFill>
              <a:latin typeface="Georgia"/>
              <a:ea typeface="Georgia"/>
              <a:cs typeface="Georgia"/>
              <a:sym typeface="Georgia"/>
            </a:endParaRPr>
          </a:p>
          <a:p>
            <a:pPr marL="0" lvl="0" indent="0" algn="ctr" rtl="0">
              <a:lnSpc>
                <a:spcPct val="109090"/>
              </a:lnSpc>
              <a:spcBef>
                <a:spcPts val="1200"/>
              </a:spcBef>
              <a:spcAft>
                <a:spcPts val="0"/>
              </a:spcAft>
              <a:buClr>
                <a:schemeClr val="dk1"/>
              </a:buClr>
              <a:buSzPts val="990"/>
              <a:buFont typeface="Arial"/>
              <a:buNone/>
            </a:pPr>
            <a:endParaRPr sz="4420" b="1">
              <a:solidFill>
                <a:schemeClr val="dk1"/>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b="50039"/>
          <a:stretch/>
        </p:blipFill>
        <p:spPr>
          <a:xfrm>
            <a:off x="0" y="0"/>
            <a:ext cx="9144001" cy="6849270"/>
          </a:xfrm>
          <a:prstGeom prst="rect">
            <a:avLst/>
          </a:prstGeom>
          <a:noFill/>
          <a:ln>
            <a:noFill/>
          </a:ln>
        </p:spPr>
      </p:pic>
      <p:sp>
        <p:nvSpPr>
          <p:cNvPr id="104" name="Google Shape;104;p21"/>
          <p:cNvSpPr txBox="1">
            <a:spLocks noGrp="1"/>
          </p:cNvSpPr>
          <p:nvPr>
            <p:ph type="subTitle" idx="1"/>
          </p:nvPr>
        </p:nvSpPr>
        <p:spPr>
          <a:xfrm>
            <a:off x="489000" y="328950"/>
            <a:ext cx="8166000" cy="5768100"/>
          </a:xfrm>
          <a:prstGeom prst="rect">
            <a:avLst/>
          </a:prstGeom>
          <a:solidFill>
            <a:srgbClr val="A7C0E6">
              <a:alpha val="72020"/>
            </a:srgbClr>
          </a:solidFill>
        </p:spPr>
        <p:txBody>
          <a:bodyPr spcFirstLastPara="1" wrap="square" lIns="91425" tIns="91425" rIns="91425" bIns="91425" anchor="t" anchorCtr="0">
            <a:noAutofit/>
          </a:bodyPr>
          <a:lstStyle/>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“Rise up!”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Let us awaken from sleep,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let us leave indifference behind,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let us open the doors of the prison in which we so often enclose ourselves,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so that each of us can discover his or her proper vocation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in the Church and in the world,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r>
              <a:rPr lang="en" sz="3320" b="1">
                <a:solidFill>
                  <a:schemeClr val="dk1"/>
                </a:solidFill>
                <a:latin typeface="Georgia"/>
                <a:ea typeface="Georgia"/>
                <a:cs typeface="Georgia"/>
                <a:sym typeface="Georgia"/>
              </a:rPr>
              <a:t>and become a pilgrim of hope and a builder of peace! </a:t>
            </a:r>
            <a:endParaRPr sz="3320" b="1">
              <a:solidFill>
                <a:schemeClr val="dk1"/>
              </a:solidFill>
              <a:latin typeface="Georgia"/>
              <a:ea typeface="Georgia"/>
              <a:cs typeface="Georgia"/>
              <a:sym typeface="Georgia"/>
            </a:endParaRPr>
          </a:p>
          <a:p>
            <a:pPr marL="0" lvl="0" indent="0" algn="ctr" rtl="0">
              <a:lnSpc>
                <a:spcPct val="109000"/>
              </a:lnSpc>
              <a:spcBef>
                <a:spcPts val="0"/>
              </a:spcBef>
              <a:spcAft>
                <a:spcPts val="0"/>
              </a:spcAft>
              <a:buClr>
                <a:schemeClr val="dk1"/>
              </a:buClr>
              <a:buSzPts val="990"/>
              <a:buFont typeface="Arial"/>
              <a:buNone/>
            </a:pPr>
            <a:endParaRPr sz="2720" b="1">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98FF4C62C7C040873E69560CC17735" ma:contentTypeVersion="18" ma:contentTypeDescription="Create a new document." ma:contentTypeScope="" ma:versionID="2fcca7eb94e53f447b0db99d9a5f4384">
  <xsd:schema xmlns:xsd="http://www.w3.org/2001/XMLSchema" xmlns:xs="http://www.w3.org/2001/XMLSchema" xmlns:p="http://schemas.microsoft.com/office/2006/metadata/properties" xmlns:ns2="94b7dc0f-28c0-401b-be1d-f3d989cf5e37" xmlns:ns3="6a8572dc-a0cc-4c75-8839-41466289af54" xmlns:ns4="be02e6f8-ed53-4e5e-a6ad-bbe6da79ea66" targetNamespace="http://schemas.microsoft.com/office/2006/metadata/properties" ma:root="true" ma:fieldsID="9f47fd76954f93f36522ed2879ddbd4e" ns2:_="" ns3:_="" ns4:_="">
    <xsd:import namespace="94b7dc0f-28c0-401b-be1d-f3d989cf5e37"/>
    <xsd:import namespace="6a8572dc-a0cc-4c75-8839-41466289af54"/>
    <xsd:import namespace="be02e6f8-ed53-4e5e-a6ad-bbe6da79ea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7dc0f-28c0-401b-be1d-f3d989cf5e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8572dc-a0cc-4c75-8839-41466289a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08c932-918a-434d-b851-035d6bcade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02e6f8-ed53-4e5e-a6ad-bbe6da79ea6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a0dd8f1-cae2-498f-be18-2bcf590aa5ea}" ma:internalName="TaxCatchAll" ma:showField="CatchAllData" ma:web="94b7dc0f-28c0-401b-be1d-f3d989cf5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7EBD9-61B6-48BB-84E7-8C9B2B3C06F4}">
  <ds:schemaRefs>
    <ds:schemaRef ds:uri="http://schemas.microsoft.com/sharepoint/v3/contenttype/forms"/>
  </ds:schemaRefs>
</ds:datastoreItem>
</file>

<file path=customXml/itemProps2.xml><?xml version="1.0" encoding="utf-8"?>
<ds:datastoreItem xmlns:ds="http://schemas.openxmlformats.org/officeDocument/2006/customXml" ds:itemID="{75E365EF-C2A7-4562-88E0-B7515721F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7dc0f-28c0-401b-be1d-f3d989cf5e37"/>
    <ds:schemaRef ds:uri="6a8572dc-a0cc-4c75-8839-41466289af54"/>
    <ds:schemaRef ds:uri="be02e6f8-ed53-4e5e-a6ad-bbe6da79ea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On-screen Show (4:3)</PresentationFormat>
  <Paragraphs>163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Liberation Serif</vt:lpstr>
      <vt:lpstr>Caveat</vt:lpstr>
      <vt:lpstr>Georgia</vt:lpstr>
      <vt:lpstr>Simple Light</vt:lpstr>
      <vt:lpstr> 61st Vocations Awareness Week 2024</vt:lpstr>
      <vt:lpstr>PowerPoint Presentation</vt:lpstr>
      <vt:lpstr>   Reading: 1 Samuel 3:3-4,10-11  </vt:lpstr>
      <vt:lpstr>   Reading: John 20:11,14,16-18  </vt:lpstr>
      <vt:lpstr>   Reflection  How am I called?  Small things? Big pathways? </vt:lpstr>
      <vt:lpstr>PowerPoint Presentation</vt:lpstr>
      <vt:lpstr>PowerPoint Presentation</vt:lpstr>
      <vt:lpstr>PowerPoint Presentation</vt:lpstr>
      <vt:lpstr>PowerPoint Presentation</vt:lpstr>
      <vt:lpstr>PowerPoint Presentation</vt:lpstr>
      <vt:lpstr>PowerPoint Presentation</vt:lpstr>
      <vt:lpstr> 61st Vocations Awareness Week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Siji Dominic</dc:creator>
  <cp:lastModifiedBy>Siji Dominic</cp:lastModifiedBy>
  <cp:revision>1</cp:revision>
  <dcterms:modified xsi:type="dcterms:W3CDTF">2024-07-29T23:13:10Z</dcterms:modified>
</cp:coreProperties>
</file>